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a566d99e6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a566d99e6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a566d99e6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a566d99e6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a566d99e61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a566d99e61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a566d99e6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a566d99e6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a566d99e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a566d99e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a566d99e61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a566d99e61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a566d99e61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a566d99e61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a566d99e6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a566d99e6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a566d99e6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a566d99e6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a566d99e6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a566d99e6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a566d99e61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a566d99e6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a566d99e6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a566d99e6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docs.google.com/document/d/1UpE-wgWIQu0NNGjO10dpxJZBpeVFAtmUt8ztScBsZkw/edit?usp=sharin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9.png"/><Relationship Id="rId5"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figma.com/file/4PlLID8KvOTQR97nDUcfRl/Craigslist-Mobile-Redesign?type=design&amp;node-id=0%3A1&amp;mode=design&amp;t=JcLp7R58Q0xhR2zQ-1"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docs.google.com/presentation/d/1KrNWQnzwjP0KVNHLoDntp-poJmF9H81bL3vYZltv5cA/edit?usp=shari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docs.google.com/document/d/1HqztdBwsB_aqkFguXFB9-VNE6QFhex0jg2Yig6vm99Q/edit?usp=sharin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drive.google.com/drive/folders/1Xx1_zyu584cEGSDSho9WpPrXVYH-ZzHD?usp=sharing" TargetMode="External"/><Relationship Id="rId4" Type="http://schemas.openxmlformats.org/officeDocument/2006/relationships/hyperlink" Target="https://www.figma.com/file/hU9KNkpre8GV0HDK5xwzMO/Start-Up-Flow?type=design&amp;node-id=0%3A1&amp;mode=design&amp;t=ygPpZidO2BeBf2Ae-1" TargetMode="External"/><Relationship Id="rId5" Type="http://schemas.openxmlformats.org/officeDocument/2006/relationships/hyperlink" Target="https://www.figma.com/file/4PlLID8KvOTQR97nDUcfRl/Craigslist-Mobile-Redesign?type=design&amp;node-id=0%3A1&amp;mode=design&amp;t=JcLp7R58Q0xhR2zQ-1"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1.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600"/>
              <a:t>Resurrecting Craigslist: A comprehensive redesign to enhance user experience</a:t>
            </a:r>
            <a:endParaRPr/>
          </a:p>
        </p:txBody>
      </p:sp>
      <p:sp>
        <p:nvSpPr>
          <p:cNvPr id="87" name="Google Shape;87;p13"/>
          <p:cNvSpPr txBox="1"/>
          <p:nvPr>
            <p:ph idx="1" type="subTitle"/>
          </p:nvPr>
        </p:nvSpPr>
        <p:spPr>
          <a:xfrm>
            <a:off x="617550" y="3483400"/>
            <a:ext cx="7908900" cy="11544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400">
                <a:solidFill>
                  <a:srgbClr val="000000"/>
                </a:solidFill>
                <a:latin typeface="Arial"/>
                <a:ea typeface="Arial"/>
                <a:cs typeface="Arial"/>
                <a:sym typeface="Arial"/>
              </a:rPr>
              <a:t>This presentation serves to propose a thorough redesign of Craigslist to improve user experience and revitalize the platform. </a:t>
            </a:r>
            <a:endParaRPr sz="1400">
              <a:solidFill>
                <a:srgbClr val="000000"/>
              </a:solidFill>
              <a:latin typeface="Arial"/>
              <a:ea typeface="Arial"/>
              <a:cs typeface="Arial"/>
              <a:sym typeface="Arial"/>
            </a:endParaRPr>
          </a:p>
          <a:p>
            <a:pPr indent="0" lvl="0" marL="0" rtl="0" algn="ctr">
              <a:lnSpc>
                <a:spcPct val="115000"/>
              </a:lnSpc>
              <a:spcBef>
                <a:spcPts val="0"/>
              </a:spcBef>
              <a:spcAft>
                <a:spcPts val="0"/>
              </a:spcAft>
              <a:buNone/>
            </a:pPr>
            <a:r>
              <a:t/>
            </a:r>
            <a:endParaRPr sz="1400">
              <a:solidFill>
                <a:srgbClr val="000000"/>
              </a:solidFill>
              <a:latin typeface="Arial"/>
              <a:ea typeface="Arial"/>
              <a:cs typeface="Arial"/>
              <a:sym typeface="Arial"/>
            </a:endParaRPr>
          </a:p>
          <a:p>
            <a:pPr indent="0" lvl="0" marL="0" rtl="0" algn="ctr">
              <a:lnSpc>
                <a:spcPct val="115000"/>
              </a:lnSpc>
              <a:spcBef>
                <a:spcPts val="0"/>
              </a:spcBef>
              <a:spcAft>
                <a:spcPts val="0"/>
              </a:spcAft>
              <a:buNone/>
            </a:pPr>
            <a:r>
              <a:rPr lang="en" sz="1400">
                <a:solidFill>
                  <a:srgbClr val="000000"/>
                </a:solidFill>
                <a:latin typeface="Arial"/>
                <a:ea typeface="Arial"/>
                <a:cs typeface="Arial"/>
                <a:sym typeface="Arial"/>
              </a:rPr>
              <a:t>Jonathan Abeje</a:t>
            </a:r>
            <a:endParaRPr sz="1400">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Interview (</a:t>
            </a:r>
            <a:r>
              <a:rPr lang="en" u="sng">
                <a:solidFill>
                  <a:schemeClr val="hlink"/>
                </a:solidFill>
                <a:hlinkClick r:id="rId3"/>
              </a:rPr>
              <a:t>User Interview</a:t>
            </a:r>
            <a:r>
              <a:rPr lang="en"/>
              <a:t>)</a:t>
            </a:r>
            <a:endParaRPr/>
          </a:p>
        </p:txBody>
      </p:sp>
      <p:sp>
        <p:nvSpPr>
          <p:cNvPr id="147" name="Google Shape;147;p22"/>
          <p:cNvSpPr txBox="1"/>
          <p:nvPr>
            <p:ph idx="1" type="body"/>
          </p:nvPr>
        </p:nvSpPr>
        <p:spPr>
          <a:xfrm>
            <a:off x="729450" y="2078875"/>
            <a:ext cx="7688700" cy="25230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20000"/>
          </a:bodyPr>
          <a:lstStyle/>
          <a:p>
            <a:pPr indent="0" lvl="0" marL="0" rtl="0" algn="l">
              <a:lnSpc>
                <a:spcPct val="150000"/>
              </a:lnSpc>
              <a:spcBef>
                <a:spcPts val="0"/>
              </a:spcBef>
              <a:spcAft>
                <a:spcPts val="0"/>
              </a:spcAft>
              <a:buNone/>
            </a:pPr>
            <a:r>
              <a:rPr lang="en">
                <a:solidFill>
                  <a:srgbClr val="000000"/>
                </a:solidFill>
                <a:latin typeface="Arial"/>
                <a:ea typeface="Arial"/>
                <a:cs typeface="Arial"/>
                <a:sym typeface="Arial"/>
              </a:rPr>
              <a:t>Micah is representative of my target audience because he used to shop on Craigslist frequently; however, he has reduced his purchases from their website due to a lack of a user-friendly feel. Micah gave me recommendations on what the general public would prefer to see when shopping online such as frames that were simple to navigate, selecting appropriate font sizes and styles as well as when to use buttons vs hyperlinks. He also </a:t>
            </a:r>
            <a:r>
              <a:rPr lang="en">
                <a:solidFill>
                  <a:srgbClr val="000000"/>
                </a:solidFill>
                <a:latin typeface="Arial"/>
                <a:ea typeface="Arial"/>
                <a:cs typeface="Arial"/>
                <a:sym typeface="Arial"/>
              </a:rPr>
              <a:t>recommended</a:t>
            </a:r>
            <a:r>
              <a:rPr lang="en">
                <a:solidFill>
                  <a:srgbClr val="000000"/>
                </a:solidFill>
                <a:latin typeface="Arial"/>
                <a:ea typeface="Arial"/>
                <a:cs typeface="Arial"/>
                <a:sym typeface="Arial"/>
              </a:rPr>
              <a:t> that I create buttons with hovering functionality and used appropriate </a:t>
            </a:r>
            <a:r>
              <a:rPr lang="en">
                <a:solidFill>
                  <a:srgbClr val="000000"/>
                </a:solidFill>
                <a:latin typeface="Arial"/>
                <a:ea typeface="Arial"/>
                <a:cs typeface="Arial"/>
                <a:sym typeface="Arial"/>
              </a:rPr>
              <a:t>icons</a:t>
            </a:r>
            <a:r>
              <a:rPr lang="en">
                <a:solidFill>
                  <a:srgbClr val="000000"/>
                </a:solidFill>
                <a:latin typeface="Arial"/>
                <a:ea typeface="Arial"/>
                <a:cs typeface="Arial"/>
                <a:sym typeface="Arial"/>
              </a:rPr>
              <a:t> to guide </a:t>
            </a:r>
            <a:r>
              <a:rPr lang="en">
                <a:solidFill>
                  <a:srgbClr val="000000"/>
                </a:solidFill>
                <a:latin typeface="Arial"/>
                <a:ea typeface="Arial"/>
                <a:cs typeface="Arial"/>
                <a:sym typeface="Arial"/>
              </a:rPr>
              <a:t>customers which would add </a:t>
            </a:r>
            <a:r>
              <a:rPr lang="en">
                <a:solidFill>
                  <a:srgbClr val="000000"/>
                </a:solidFill>
                <a:latin typeface="Arial"/>
                <a:ea typeface="Arial"/>
                <a:cs typeface="Arial"/>
                <a:sym typeface="Arial"/>
              </a:rPr>
              <a:t>to the design as well as the </a:t>
            </a:r>
            <a:r>
              <a:rPr lang="en">
                <a:solidFill>
                  <a:srgbClr val="000000"/>
                </a:solidFill>
                <a:latin typeface="Arial"/>
                <a:ea typeface="Arial"/>
                <a:cs typeface="Arial"/>
                <a:sym typeface="Arial"/>
              </a:rPr>
              <a:t>user friendly</a:t>
            </a:r>
            <a:r>
              <a:rPr lang="en">
                <a:solidFill>
                  <a:srgbClr val="000000"/>
                </a:solidFill>
                <a:latin typeface="Arial"/>
                <a:ea typeface="Arial"/>
                <a:cs typeface="Arial"/>
                <a:sym typeface="Arial"/>
              </a:rPr>
              <a:t> feel. Lastly, he noted that I should maintain most of the current features of the brand, but it was fine if I redesigned some parts, such as the home page as a whole, because Craigslist's own design for their </a:t>
            </a:r>
            <a:r>
              <a:rPr lang="en">
                <a:solidFill>
                  <a:srgbClr val="000000"/>
                </a:solidFill>
                <a:latin typeface="Arial"/>
                <a:ea typeface="Arial"/>
                <a:cs typeface="Arial"/>
                <a:sym typeface="Arial"/>
              </a:rPr>
              <a:t>homepage</a:t>
            </a:r>
            <a:r>
              <a:rPr lang="en">
                <a:solidFill>
                  <a:srgbClr val="000000"/>
                </a:solidFill>
                <a:latin typeface="Arial"/>
                <a:ea typeface="Arial"/>
                <a:cs typeface="Arial"/>
                <a:sym typeface="Arial"/>
              </a:rPr>
              <a:t> was completely lacking in that aspect. </a:t>
            </a:r>
            <a:endParaRPr sz="1600">
              <a:solidFill>
                <a:schemeClr val="dk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3"/>
          <p:cNvSpPr txBox="1"/>
          <p:nvPr>
            <p:ph idx="1" type="body"/>
          </p:nvPr>
        </p:nvSpPr>
        <p:spPr>
          <a:xfrm>
            <a:off x="150" y="0"/>
            <a:ext cx="9144000" cy="4602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SzPts val="935"/>
              <a:buNone/>
            </a:pPr>
            <a:r>
              <a:rPr lang="en" sz="1250">
                <a:solidFill>
                  <a:schemeClr val="dk2"/>
                </a:solidFill>
                <a:latin typeface="Arial"/>
                <a:ea typeface="Arial"/>
                <a:cs typeface="Arial"/>
                <a:sym typeface="Arial"/>
              </a:rPr>
              <a:t>Following the interview, I made the necessary improvements and made it my objective to improve the home page/dashboard</a:t>
            </a:r>
            <a:endParaRPr sz="1250">
              <a:solidFill>
                <a:schemeClr val="dk2"/>
              </a:solidFill>
              <a:latin typeface="Arial"/>
              <a:ea typeface="Arial"/>
              <a:cs typeface="Arial"/>
              <a:sym typeface="Arial"/>
            </a:endParaRPr>
          </a:p>
        </p:txBody>
      </p:sp>
      <p:pic>
        <p:nvPicPr>
          <p:cNvPr id="153" name="Google Shape;153;p23"/>
          <p:cNvPicPr preferRelativeResize="0"/>
          <p:nvPr/>
        </p:nvPicPr>
        <p:blipFill>
          <a:blip r:embed="rId3">
            <a:alphaModFix/>
          </a:blip>
          <a:stretch>
            <a:fillRect/>
          </a:stretch>
        </p:blipFill>
        <p:spPr>
          <a:xfrm>
            <a:off x="643975" y="539575"/>
            <a:ext cx="2102675" cy="4556902"/>
          </a:xfrm>
          <a:prstGeom prst="rect">
            <a:avLst/>
          </a:prstGeom>
          <a:noFill/>
          <a:ln>
            <a:noFill/>
          </a:ln>
        </p:spPr>
      </p:pic>
      <p:pic>
        <p:nvPicPr>
          <p:cNvPr id="154" name="Google Shape;154;p23"/>
          <p:cNvPicPr preferRelativeResize="0"/>
          <p:nvPr/>
        </p:nvPicPr>
        <p:blipFill rotWithShape="1">
          <a:blip r:embed="rId4">
            <a:alphaModFix/>
          </a:blip>
          <a:srcRect b="0" l="0" r="0" t="0"/>
          <a:stretch/>
        </p:blipFill>
        <p:spPr>
          <a:xfrm>
            <a:off x="6313075" y="564975"/>
            <a:ext cx="2292764" cy="4516375"/>
          </a:xfrm>
          <a:prstGeom prst="rect">
            <a:avLst/>
          </a:prstGeom>
          <a:noFill/>
          <a:ln>
            <a:noFill/>
          </a:ln>
        </p:spPr>
      </p:pic>
      <p:pic>
        <p:nvPicPr>
          <p:cNvPr id="155" name="Google Shape;155;p23"/>
          <p:cNvPicPr preferRelativeResize="0"/>
          <p:nvPr/>
        </p:nvPicPr>
        <p:blipFill>
          <a:blip r:embed="rId5">
            <a:alphaModFix/>
          </a:blip>
          <a:stretch>
            <a:fillRect/>
          </a:stretch>
        </p:blipFill>
        <p:spPr>
          <a:xfrm>
            <a:off x="3301750" y="539575"/>
            <a:ext cx="2459400" cy="455690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24"/>
          <p:cNvPicPr preferRelativeResize="0"/>
          <p:nvPr/>
        </p:nvPicPr>
        <p:blipFill>
          <a:blip r:embed="rId3">
            <a:alphaModFix/>
          </a:blip>
          <a:stretch>
            <a:fillRect/>
          </a:stretch>
        </p:blipFill>
        <p:spPr>
          <a:xfrm>
            <a:off x="3400213" y="508900"/>
            <a:ext cx="2257900" cy="4619100"/>
          </a:xfrm>
          <a:prstGeom prst="rect">
            <a:avLst/>
          </a:prstGeom>
          <a:noFill/>
          <a:ln>
            <a:noFill/>
          </a:ln>
        </p:spPr>
      </p:pic>
      <p:pic>
        <p:nvPicPr>
          <p:cNvPr id="161" name="Google Shape;161;p24"/>
          <p:cNvPicPr preferRelativeResize="0"/>
          <p:nvPr/>
        </p:nvPicPr>
        <p:blipFill>
          <a:blip r:embed="rId4">
            <a:alphaModFix/>
          </a:blip>
          <a:stretch>
            <a:fillRect/>
          </a:stretch>
        </p:blipFill>
        <p:spPr>
          <a:xfrm>
            <a:off x="6219975" y="524400"/>
            <a:ext cx="2257900" cy="4588099"/>
          </a:xfrm>
          <a:prstGeom prst="rect">
            <a:avLst/>
          </a:prstGeom>
          <a:noFill/>
          <a:ln>
            <a:noFill/>
          </a:ln>
        </p:spPr>
      </p:pic>
      <p:pic>
        <p:nvPicPr>
          <p:cNvPr id="162" name="Google Shape;162;p24"/>
          <p:cNvPicPr preferRelativeResize="0"/>
          <p:nvPr/>
        </p:nvPicPr>
        <p:blipFill rotWithShape="1">
          <a:blip r:embed="rId5">
            <a:alphaModFix/>
          </a:blip>
          <a:srcRect b="0" l="764" r="0" t="0"/>
          <a:stretch/>
        </p:blipFill>
        <p:spPr>
          <a:xfrm>
            <a:off x="597725" y="529088"/>
            <a:ext cx="2240624" cy="457872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5"/>
          <p:cNvSpPr txBox="1"/>
          <p:nvPr>
            <p:ph type="title"/>
          </p:nvPr>
        </p:nvSpPr>
        <p:spPr>
          <a:xfrm>
            <a:off x="727650" y="15075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u="sng">
                <a:solidFill>
                  <a:schemeClr val="hlink"/>
                </a:solidFill>
                <a:hlinkClick r:id="rId3"/>
              </a:rPr>
              <a:t>Figma Final Wireframe - Craigslist Mobile Redesign</a:t>
            </a:r>
            <a:r>
              <a:rPr lang="en"/>
              <a:t> </a:t>
            </a:r>
            <a:endParaRPr/>
          </a:p>
        </p:txBody>
      </p:sp>
      <p:sp>
        <p:nvSpPr>
          <p:cNvPr id="168" name="Google Shape;168;p25"/>
          <p:cNvSpPr txBox="1"/>
          <p:nvPr>
            <p:ph idx="1" type="body"/>
          </p:nvPr>
        </p:nvSpPr>
        <p:spPr>
          <a:xfrm>
            <a:off x="727650" y="2685150"/>
            <a:ext cx="7688700" cy="7245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3400">
                <a:solidFill>
                  <a:schemeClr val="dk2"/>
                </a:solidFill>
                <a:latin typeface="Arial"/>
                <a:ea typeface="Arial"/>
                <a:cs typeface="Arial"/>
                <a:sym typeface="Arial"/>
              </a:rPr>
              <a:t>Thank you for listening</a:t>
            </a:r>
            <a:r>
              <a:rPr lang="en" sz="3400">
                <a:solidFill>
                  <a:schemeClr val="dk2"/>
                </a:solidFill>
                <a:latin typeface="Arial"/>
                <a:ea typeface="Arial"/>
                <a:cs typeface="Arial"/>
                <a:sym typeface="Arial"/>
              </a:rPr>
              <a:t>!</a:t>
            </a:r>
            <a:endParaRPr sz="3400">
              <a:solidFill>
                <a:schemeClr val="dk2"/>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7650" y="1340050"/>
            <a:ext cx="7688700" cy="597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a:t>
            </a:r>
            <a:r>
              <a:rPr lang="en" u="sng">
                <a:solidFill>
                  <a:schemeClr val="hlink"/>
                </a:solidFill>
                <a:hlinkClick r:id="rId3"/>
              </a:rPr>
              <a:t>User Persona</a:t>
            </a:r>
            <a:r>
              <a:rPr lang="en"/>
              <a:t>)</a:t>
            </a:r>
            <a:endParaRPr/>
          </a:p>
        </p:txBody>
      </p:sp>
      <p:sp>
        <p:nvSpPr>
          <p:cNvPr id="93" name="Google Shape;93;p14"/>
          <p:cNvSpPr txBox="1"/>
          <p:nvPr>
            <p:ph idx="1" type="body"/>
          </p:nvPr>
        </p:nvSpPr>
        <p:spPr>
          <a:xfrm>
            <a:off x="727650" y="2130625"/>
            <a:ext cx="7688700" cy="2010600"/>
          </a:xfrm>
          <a:prstGeom prst="rect">
            <a:avLst/>
          </a:prstGeom>
          <a:ln cap="flat" cmpd="sng" w="9525">
            <a:solidFill>
              <a:srgbClr val="37415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95000"/>
              </a:lnSpc>
              <a:spcBef>
                <a:spcPts val="1000"/>
              </a:spcBef>
              <a:spcAft>
                <a:spcPts val="1200"/>
              </a:spcAft>
              <a:buNone/>
            </a:pPr>
            <a:r>
              <a:rPr lang="en" sz="1600">
                <a:solidFill>
                  <a:schemeClr val="dk2"/>
                </a:solidFill>
                <a:latin typeface="Arial"/>
                <a:ea typeface="Arial"/>
                <a:cs typeface="Arial"/>
                <a:sym typeface="Arial"/>
              </a:rPr>
              <a:t>Nowadays, people are using other platforms to purchase their items, and one reason is because of how craigslist presents their website. Several users have complained about it but craigslist hasn’t taken the necessary </a:t>
            </a:r>
            <a:r>
              <a:rPr lang="en" sz="1600">
                <a:solidFill>
                  <a:schemeClr val="dk2"/>
                </a:solidFill>
                <a:latin typeface="Arial"/>
                <a:ea typeface="Arial"/>
                <a:cs typeface="Arial"/>
                <a:sym typeface="Arial"/>
              </a:rPr>
              <a:t>measures</a:t>
            </a:r>
            <a:r>
              <a:rPr lang="en" sz="1600">
                <a:solidFill>
                  <a:schemeClr val="dk2"/>
                </a:solidFill>
                <a:latin typeface="Arial"/>
                <a:ea typeface="Arial"/>
                <a:cs typeface="Arial"/>
                <a:sym typeface="Arial"/>
              </a:rPr>
              <a:t> to improve their platform. This has led to more and more users switching to purchasing from their competitors even though the pricing wasn’t </a:t>
            </a:r>
            <a:r>
              <a:rPr lang="en" sz="1600">
                <a:solidFill>
                  <a:schemeClr val="dk2"/>
                </a:solidFill>
                <a:latin typeface="Arial"/>
                <a:ea typeface="Arial"/>
                <a:cs typeface="Arial"/>
                <a:sym typeface="Arial"/>
              </a:rPr>
              <a:t>the</a:t>
            </a:r>
            <a:r>
              <a:rPr lang="en" sz="1600">
                <a:solidFill>
                  <a:schemeClr val="dk2"/>
                </a:solidFill>
                <a:latin typeface="Arial"/>
                <a:ea typeface="Arial"/>
                <a:cs typeface="Arial"/>
                <a:sym typeface="Arial"/>
              </a:rPr>
              <a:t> deciding factor. My proposed solution was to redesign </a:t>
            </a:r>
            <a:r>
              <a:rPr lang="en" sz="1600">
                <a:solidFill>
                  <a:schemeClr val="dk2"/>
                </a:solidFill>
                <a:latin typeface="Arial"/>
                <a:ea typeface="Arial"/>
                <a:cs typeface="Arial"/>
                <a:sym typeface="Arial"/>
              </a:rPr>
              <a:t>the</a:t>
            </a:r>
            <a:r>
              <a:rPr lang="en" sz="1600">
                <a:solidFill>
                  <a:schemeClr val="dk2"/>
                </a:solidFill>
                <a:latin typeface="Arial"/>
                <a:ea typeface="Arial"/>
                <a:cs typeface="Arial"/>
                <a:sym typeface="Arial"/>
              </a:rPr>
              <a:t> craigslist website in order to attract new customers, retain existing customers and most importantly, bring back the customers that </a:t>
            </a:r>
            <a:r>
              <a:rPr lang="en" sz="1600">
                <a:solidFill>
                  <a:schemeClr val="dk2"/>
                </a:solidFill>
                <a:latin typeface="Arial"/>
                <a:ea typeface="Arial"/>
                <a:cs typeface="Arial"/>
                <a:sym typeface="Arial"/>
              </a:rPr>
              <a:t>left</a:t>
            </a:r>
            <a:r>
              <a:rPr lang="en" sz="1600">
                <a:solidFill>
                  <a:schemeClr val="dk2"/>
                </a:solidFill>
                <a:latin typeface="Arial"/>
                <a:ea typeface="Arial"/>
                <a:cs typeface="Arial"/>
                <a:sym typeface="Arial"/>
              </a:rPr>
              <a:t> because of this issue.</a:t>
            </a:r>
            <a:endParaRPr sz="1600">
              <a:solidFill>
                <a:schemeClr val="dk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ctrTitle"/>
          </p:nvPr>
        </p:nvSpPr>
        <p:spPr>
          <a:xfrm>
            <a:off x="311700" y="0"/>
            <a:ext cx="8520600" cy="42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260"/>
              <a:t>Current Website</a:t>
            </a:r>
            <a:endParaRPr sz="2260"/>
          </a:p>
        </p:txBody>
      </p:sp>
      <p:pic>
        <p:nvPicPr>
          <p:cNvPr id="99" name="Google Shape;99;p15"/>
          <p:cNvPicPr preferRelativeResize="0"/>
          <p:nvPr/>
        </p:nvPicPr>
        <p:blipFill rotWithShape="1">
          <a:blip r:embed="rId3">
            <a:alphaModFix/>
          </a:blip>
          <a:srcRect b="0" l="6996" r="17032" t="0"/>
          <a:stretch/>
        </p:blipFill>
        <p:spPr>
          <a:xfrm>
            <a:off x="424475" y="643900"/>
            <a:ext cx="5611474" cy="4414775"/>
          </a:xfrm>
          <a:prstGeom prst="rect">
            <a:avLst/>
          </a:prstGeom>
          <a:noFill/>
          <a:ln>
            <a:noFill/>
          </a:ln>
        </p:spPr>
      </p:pic>
      <p:pic>
        <p:nvPicPr>
          <p:cNvPr id="100" name="Google Shape;100;p15"/>
          <p:cNvPicPr preferRelativeResize="0"/>
          <p:nvPr/>
        </p:nvPicPr>
        <p:blipFill>
          <a:blip r:embed="rId4">
            <a:alphaModFix/>
          </a:blip>
          <a:stretch>
            <a:fillRect/>
          </a:stretch>
        </p:blipFill>
        <p:spPr>
          <a:xfrm>
            <a:off x="6534000" y="643900"/>
            <a:ext cx="2037099" cy="44147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ctrTitle"/>
          </p:nvPr>
        </p:nvSpPr>
        <p:spPr>
          <a:xfrm>
            <a:off x="311700" y="661825"/>
            <a:ext cx="8520600" cy="4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How Might We Questions </a:t>
            </a:r>
            <a:endParaRPr sz="2100"/>
          </a:p>
        </p:txBody>
      </p:sp>
      <p:sp>
        <p:nvSpPr>
          <p:cNvPr id="106" name="Google Shape;106;p16"/>
          <p:cNvSpPr txBox="1"/>
          <p:nvPr>
            <p:ph idx="1" type="subTitle"/>
          </p:nvPr>
        </p:nvSpPr>
        <p:spPr>
          <a:xfrm>
            <a:off x="311700" y="1297950"/>
            <a:ext cx="8520600" cy="12738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dk2"/>
              </a:buClr>
              <a:buSzPts val="1600"/>
              <a:buChar char="●"/>
            </a:pPr>
            <a:r>
              <a:rPr lang="en" sz="1600">
                <a:solidFill>
                  <a:schemeClr val="dk2"/>
                </a:solidFill>
              </a:rPr>
              <a:t>How might we make the website more engaging? </a:t>
            </a:r>
            <a:r>
              <a:rPr lang="en">
                <a:solidFill>
                  <a:schemeClr val="dk2"/>
                </a:solidFill>
              </a:rPr>
              <a:t>e</a:t>
            </a:r>
            <a:r>
              <a:rPr lang="en" sz="1600">
                <a:solidFill>
                  <a:schemeClr val="dk2"/>
                </a:solidFill>
              </a:rPr>
              <a:t>g. including pictures, welcoming/greeting messages, buttons instead of links?</a:t>
            </a:r>
            <a:endParaRPr sz="1600">
              <a:solidFill>
                <a:schemeClr val="dk2"/>
              </a:solidFill>
            </a:endParaRPr>
          </a:p>
          <a:p>
            <a:pPr indent="-330200" lvl="0" marL="457200" rtl="0" algn="l">
              <a:spcBef>
                <a:spcPts val="0"/>
              </a:spcBef>
              <a:spcAft>
                <a:spcPts val="0"/>
              </a:spcAft>
              <a:buClr>
                <a:schemeClr val="dk2"/>
              </a:buClr>
              <a:buSzPts val="1600"/>
              <a:buChar char="●"/>
            </a:pPr>
            <a:r>
              <a:rPr lang="en" sz="1600">
                <a:solidFill>
                  <a:schemeClr val="dk2"/>
                </a:solidFill>
              </a:rPr>
              <a:t>How might we reduce the safety and scam concerns? </a:t>
            </a:r>
            <a:endParaRPr sz="1600">
              <a:solidFill>
                <a:schemeClr val="dk2"/>
              </a:solidFill>
            </a:endParaRPr>
          </a:p>
          <a:p>
            <a:pPr indent="-330200" lvl="0" marL="457200" rtl="0" algn="l">
              <a:spcBef>
                <a:spcPts val="0"/>
              </a:spcBef>
              <a:spcAft>
                <a:spcPts val="0"/>
              </a:spcAft>
              <a:buClr>
                <a:schemeClr val="dk2"/>
              </a:buClr>
              <a:buSzPts val="1600"/>
              <a:buChar char="●"/>
            </a:pPr>
            <a:r>
              <a:rPr lang="en" sz="1600">
                <a:solidFill>
                  <a:schemeClr val="dk2"/>
                </a:solidFill>
              </a:rPr>
              <a:t>How might we improve the clustered spacing and unreadable fonts?</a:t>
            </a:r>
            <a:endParaRPr sz="1600">
              <a:solidFill>
                <a:schemeClr val="dk2"/>
              </a:solidFill>
            </a:endParaRPr>
          </a:p>
        </p:txBody>
      </p:sp>
      <p:sp>
        <p:nvSpPr>
          <p:cNvPr id="107" name="Google Shape;107;p16"/>
          <p:cNvSpPr txBox="1"/>
          <p:nvPr>
            <p:ph type="ctrTitle"/>
          </p:nvPr>
        </p:nvSpPr>
        <p:spPr>
          <a:xfrm>
            <a:off x="311700" y="2571745"/>
            <a:ext cx="8520600" cy="396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100"/>
              <a:t>Design Requirements</a:t>
            </a:r>
            <a:endParaRPr sz="2100"/>
          </a:p>
        </p:txBody>
      </p:sp>
      <p:sp>
        <p:nvSpPr>
          <p:cNvPr id="108" name="Google Shape;108;p16"/>
          <p:cNvSpPr txBox="1"/>
          <p:nvPr/>
        </p:nvSpPr>
        <p:spPr>
          <a:xfrm>
            <a:off x="311700" y="2968050"/>
            <a:ext cx="8219400" cy="18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2"/>
                </a:solidFill>
              </a:rPr>
              <a:t>Functional Requirements</a:t>
            </a:r>
            <a:endParaRPr b="1" sz="1600">
              <a:solidFill>
                <a:schemeClr val="dk2"/>
              </a:solidFill>
            </a:endParaRPr>
          </a:p>
          <a:p>
            <a:pPr indent="-330200" lvl="0" marL="457200" rtl="0" algn="l">
              <a:spcBef>
                <a:spcPts val="0"/>
              </a:spcBef>
              <a:spcAft>
                <a:spcPts val="0"/>
              </a:spcAft>
              <a:buClr>
                <a:schemeClr val="dk2"/>
              </a:buClr>
              <a:buSzPts val="1600"/>
              <a:buChar char="●"/>
            </a:pPr>
            <a:r>
              <a:rPr lang="en" sz="1600">
                <a:solidFill>
                  <a:schemeClr val="dk2"/>
                </a:solidFill>
              </a:rPr>
              <a:t>Ensure a functional hamburger menu to remove the clustering.</a:t>
            </a:r>
            <a:endParaRPr sz="1600">
              <a:solidFill>
                <a:schemeClr val="dk2"/>
              </a:solidFill>
            </a:endParaRPr>
          </a:p>
          <a:p>
            <a:pPr indent="-330200" lvl="0" marL="457200" rtl="0" algn="l">
              <a:spcBef>
                <a:spcPts val="0"/>
              </a:spcBef>
              <a:spcAft>
                <a:spcPts val="0"/>
              </a:spcAft>
              <a:buClr>
                <a:schemeClr val="dk2"/>
              </a:buClr>
              <a:buSzPts val="1600"/>
              <a:buChar char="●"/>
            </a:pPr>
            <a:r>
              <a:rPr lang="en" sz="1600">
                <a:solidFill>
                  <a:schemeClr val="dk2"/>
                </a:solidFill>
              </a:rPr>
              <a:t>Including navigation buttons to go back and forth between pages instead of links.</a:t>
            </a:r>
            <a:endParaRPr sz="1600">
              <a:solidFill>
                <a:schemeClr val="dk2"/>
              </a:solidFill>
            </a:endParaRPr>
          </a:p>
          <a:p>
            <a:pPr indent="0" lvl="0" marL="0" rtl="0" algn="l">
              <a:spcBef>
                <a:spcPts val="0"/>
              </a:spcBef>
              <a:spcAft>
                <a:spcPts val="0"/>
              </a:spcAft>
              <a:buNone/>
            </a:pPr>
            <a:r>
              <a:t/>
            </a:r>
            <a:endParaRPr sz="800">
              <a:solidFill>
                <a:schemeClr val="dk2"/>
              </a:solidFill>
            </a:endParaRPr>
          </a:p>
          <a:p>
            <a:pPr indent="0" lvl="0" marL="0" rtl="0" algn="l">
              <a:spcBef>
                <a:spcPts val="0"/>
              </a:spcBef>
              <a:spcAft>
                <a:spcPts val="0"/>
              </a:spcAft>
              <a:buNone/>
            </a:pPr>
            <a:r>
              <a:rPr b="1" lang="en" sz="1600">
                <a:solidFill>
                  <a:schemeClr val="dk2"/>
                </a:solidFill>
              </a:rPr>
              <a:t>Non-Functional Requirements</a:t>
            </a:r>
            <a:endParaRPr b="1" sz="1600">
              <a:solidFill>
                <a:schemeClr val="dk2"/>
              </a:solidFill>
            </a:endParaRPr>
          </a:p>
          <a:p>
            <a:pPr indent="-330200" lvl="0" marL="457200" rtl="0" algn="l">
              <a:spcBef>
                <a:spcPts val="0"/>
              </a:spcBef>
              <a:spcAft>
                <a:spcPts val="0"/>
              </a:spcAft>
              <a:buClr>
                <a:schemeClr val="dk2"/>
              </a:buClr>
              <a:buSzPts val="1600"/>
              <a:buChar char="●"/>
            </a:pPr>
            <a:r>
              <a:rPr lang="en" sz="1600">
                <a:solidFill>
                  <a:schemeClr val="dk2"/>
                </a:solidFill>
              </a:rPr>
              <a:t>The user should be met with a more welcoming web page.</a:t>
            </a:r>
            <a:endParaRPr sz="1600">
              <a:solidFill>
                <a:schemeClr val="dk2"/>
              </a:solidFill>
            </a:endParaRPr>
          </a:p>
          <a:p>
            <a:pPr indent="-330200" lvl="0" marL="457200" rtl="0" algn="l">
              <a:spcBef>
                <a:spcPts val="0"/>
              </a:spcBef>
              <a:spcAft>
                <a:spcPts val="0"/>
              </a:spcAft>
              <a:buClr>
                <a:schemeClr val="dk2"/>
              </a:buClr>
              <a:buSzPts val="1600"/>
              <a:buChar char="●"/>
            </a:pPr>
            <a:r>
              <a:rPr lang="en" sz="1600">
                <a:solidFill>
                  <a:schemeClr val="dk2"/>
                </a:solidFill>
              </a:rPr>
              <a:t>All text should be relevant, clear, and </a:t>
            </a:r>
            <a:r>
              <a:rPr lang="en" sz="1600">
                <a:solidFill>
                  <a:schemeClr val="dk2"/>
                </a:solidFill>
              </a:rPr>
              <a:t>concise</a:t>
            </a:r>
            <a:r>
              <a:rPr lang="en" sz="1600">
                <a:solidFill>
                  <a:schemeClr val="dk2"/>
                </a:solidFill>
              </a:rPr>
              <a:t>.</a:t>
            </a:r>
            <a:endParaRPr>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Ideation (</a:t>
            </a:r>
            <a:r>
              <a:rPr lang="en" u="sng">
                <a:solidFill>
                  <a:schemeClr val="hlink"/>
                </a:solidFill>
                <a:hlinkClick r:id="rId3"/>
              </a:rPr>
              <a:t>Ideating Design Solutions</a:t>
            </a:r>
            <a:r>
              <a:rPr lang="en"/>
              <a:t>)</a:t>
            </a:r>
            <a:endParaRPr/>
          </a:p>
        </p:txBody>
      </p:sp>
      <p:sp>
        <p:nvSpPr>
          <p:cNvPr id="114" name="Google Shape;114;p17"/>
          <p:cNvSpPr txBox="1"/>
          <p:nvPr>
            <p:ph idx="1" type="body"/>
          </p:nvPr>
        </p:nvSpPr>
        <p:spPr>
          <a:xfrm>
            <a:off x="729450" y="2078875"/>
            <a:ext cx="7688700" cy="25800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5200">
                <a:solidFill>
                  <a:schemeClr val="dk2"/>
                </a:solidFill>
                <a:latin typeface="Arial"/>
                <a:ea typeface="Arial"/>
                <a:cs typeface="Arial"/>
                <a:sym typeface="Arial"/>
              </a:rPr>
              <a:t>The ideation method I chose was the Worst Possible Idea approach. </a:t>
            </a:r>
            <a:endParaRPr sz="5200">
              <a:solidFill>
                <a:schemeClr val="dk2"/>
              </a:solidFill>
              <a:latin typeface="Arial"/>
              <a:ea typeface="Arial"/>
              <a:cs typeface="Arial"/>
              <a:sym typeface="Arial"/>
            </a:endParaRPr>
          </a:p>
          <a:p>
            <a:pPr indent="0" lvl="0" marL="0" rtl="0" algn="l">
              <a:spcBef>
                <a:spcPts val="1200"/>
              </a:spcBef>
              <a:spcAft>
                <a:spcPts val="0"/>
              </a:spcAft>
              <a:buNone/>
            </a:pPr>
            <a:r>
              <a:rPr lang="en" sz="5200">
                <a:solidFill>
                  <a:schemeClr val="dk2"/>
                </a:solidFill>
                <a:latin typeface="Arial"/>
                <a:ea typeface="Arial"/>
                <a:cs typeface="Arial"/>
                <a:sym typeface="Arial"/>
              </a:rPr>
              <a:t>I was able to generate 6 bad ideas and narrowed them down to find these common themes:</a:t>
            </a:r>
            <a:endParaRPr sz="5200">
              <a:solidFill>
                <a:schemeClr val="dk2"/>
              </a:solidFill>
              <a:latin typeface="Arial"/>
              <a:ea typeface="Arial"/>
              <a:cs typeface="Arial"/>
              <a:sym typeface="Arial"/>
            </a:endParaRPr>
          </a:p>
          <a:p>
            <a:pPr indent="-311150" lvl="0" marL="457200" rtl="0" algn="l">
              <a:spcBef>
                <a:spcPts val="1200"/>
              </a:spcBef>
              <a:spcAft>
                <a:spcPts val="0"/>
              </a:spcAft>
              <a:buClr>
                <a:srgbClr val="000000"/>
              </a:buClr>
              <a:buSzPct val="100000"/>
              <a:buFont typeface="Arial"/>
              <a:buChar char="●"/>
            </a:pPr>
            <a:r>
              <a:rPr lang="en" sz="5200">
                <a:solidFill>
                  <a:srgbClr val="000000"/>
                </a:solidFill>
                <a:latin typeface="Arial"/>
                <a:ea typeface="Arial"/>
                <a:cs typeface="Arial"/>
                <a:sym typeface="Arial"/>
              </a:rPr>
              <a:t>Hindering the user's browsing capabilities because of the poor visuals of website layout.</a:t>
            </a:r>
            <a:endParaRPr sz="5200">
              <a:solidFill>
                <a:srgbClr val="000000"/>
              </a:solidFill>
              <a:latin typeface="Arial"/>
              <a:ea typeface="Arial"/>
              <a:cs typeface="Arial"/>
              <a:sym typeface="Arial"/>
            </a:endParaRPr>
          </a:p>
          <a:p>
            <a:pPr indent="-311150" lvl="0" marL="457200" rtl="0" algn="l">
              <a:spcBef>
                <a:spcPts val="0"/>
              </a:spcBef>
              <a:spcAft>
                <a:spcPts val="0"/>
              </a:spcAft>
              <a:buClr>
                <a:srgbClr val="000000"/>
              </a:buClr>
              <a:buSzPct val="100000"/>
              <a:buFont typeface="Arial"/>
              <a:buChar char="●"/>
            </a:pPr>
            <a:r>
              <a:rPr lang="en" sz="5200">
                <a:solidFill>
                  <a:srgbClr val="000000"/>
                </a:solidFill>
                <a:latin typeface="Arial"/>
                <a:ea typeface="Arial"/>
                <a:cs typeface="Arial"/>
                <a:sym typeface="Arial"/>
              </a:rPr>
              <a:t>Leaving the user frustrated because of the unrelated redirection of pages and random pop-ups. </a:t>
            </a:r>
            <a:endParaRPr sz="5200">
              <a:solidFill>
                <a:srgbClr val="000000"/>
              </a:solidFill>
              <a:latin typeface="Arial"/>
              <a:ea typeface="Arial"/>
              <a:cs typeface="Arial"/>
              <a:sym typeface="Arial"/>
            </a:endParaRPr>
          </a:p>
          <a:p>
            <a:pPr indent="0" lvl="0" marL="0" rtl="0" algn="l">
              <a:spcBef>
                <a:spcPts val="2100"/>
              </a:spcBef>
              <a:spcAft>
                <a:spcPts val="0"/>
              </a:spcAft>
              <a:buNone/>
            </a:pPr>
            <a:r>
              <a:rPr lang="en" sz="5200">
                <a:solidFill>
                  <a:srgbClr val="000000"/>
                </a:solidFill>
                <a:latin typeface="Arial"/>
                <a:ea typeface="Arial"/>
                <a:cs typeface="Arial"/>
                <a:sym typeface="Arial"/>
              </a:rPr>
              <a:t>This ideation approach gave me insight into my points of focus to make my craigslist redesign a success. This included improvements to the design features such as the layout as some components appear out of place, text is at times unreadable, some of the links should be buttons and the website itself looks very old and basic. If I made these features more appealing, it should ultimately result in an improved user experience. </a:t>
            </a:r>
            <a:endParaRPr sz="5200">
              <a:solidFill>
                <a:srgbClr val="000000"/>
              </a:solidFill>
              <a:latin typeface="Arial"/>
              <a:ea typeface="Arial"/>
              <a:cs typeface="Arial"/>
              <a:sym typeface="Arial"/>
            </a:endParaRPr>
          </a:p>
          <a:p>
            <a:pPr indent="-342900" lvl="0" marL="342900" rtl="0" algn="l">
              <a:spcBef>
                <a:spcPts val="2100"/>
              </a:spcBef>
              <a:spcAft>
                <a:spcPts val="0"/>
              </a:spcAft>
              <a:buNone/>
            </a:pPr>
            <a:r>
              <a:t/>
            </a:r>
            <a:endParaRPr sz="5200">
              <a:solidFill>
                <a:srgbClr val="000000"/>
              </a:solidFill>
              <a:latin typeface="Arial"/>
              <a:ea typeface="Arial"/>
              <a:cs typeface="Arial"/>
              <a:sym typeface="Arial"/>
            </a:endParaRPr>
          </a:p>
          <a:p>
            <a:pPr indent="-342900" lvl="0" marL="342900" rtl="0" algn="l">
              <a:spcBef>
                <a:spcPts val="900"/>
              </a:spcBef>
              <a:spcAft>
                <a:spcPts val="0"/>
              </a:spcAft>
              <a:buNone/>
            </a:pPr>
            <a:r>
              <a:t/>
            </a:r>
            <a:endParaRPr sz="2700">
              <a:solidFill>
                <a:srgbClr val="000000"/>
              </a:solidFill>
              <a:latin typeface="Arial"/>
              <a:ea typeface="Arial"/>
              <a:cs typeface="Arial"/>
              <a:sym typeface="Arial"/>
            </a:endParaRPr>
          </a:p>
          <a:p>
            <a:pPr indent="0" lvl="0" marL="0" rtl="0" algn="l">
              <a:spcBef>
                <a:spcPts val="9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Wireframe Progression</a:t>
            </a:r>
            <a:endParaRPr/>
          </a:p>
        </p:txBody>
      </p:sp>
      <p:sp>
        <p:nvSpPr>
          <p:cNvPr id="120" name="Google Shape;120;p18"/>
          <p:cNvSpPr txBox="1"/>
          <p:nvPr>
            <p:ph idx="1" type="body"/>
          </p:nvPr>
        </p:nvSpPr>
        <p:spPr>
          <a:xfrm>
            <a:off x="729450" y="2078875"/>
            <a:ext cx="7688700" cy="22611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chemeClr val="dk2"/>
                </a:solidFill>
                <a:latin typeface="Arial"/>
                <a:ea typeface="Arial"/>
                <a:cs typeface="Arial"/>
                <a:sym typeface="Arial"/>
              </a:rPr>
              <a:t>Storyboards: </a:t>
            </a:r>
            <a:r>
              <a:rPr lang="en" sz="1400" u="sng">
                <a:solidFill>
                  <a:schemeClr val="hlink"/>
                </a:solidFill>
                <a:latin typeface="Arial"/>
                <a:ea typeface="Arial"/>
                <a:cs typeface="Arial"/>
                <a:sym typeface="Arial"/>
                <a:hlinkClick r:id="rId3"/>
              </a:rPr>
              <a:t>Google Drive Storyboard</a:t>
            </a:r>
            <a:r>
              <a:rPr lang="en" sz="1400">
                <a:solidFill>
                  <a:schemeClr val="dk2"/>
                </a:solidFill>
                <a:latin typeface="Arial"/>
                <a:ea typeface="Arial"/>
                <a:cs typeface="Arial"/>
                <a:sym typeface="Arial"/>
              </a:rPr>
              <a:t> </a:t>
            </a:r>
            <a:endParaRPr sz="1400">
              <a:solidFill>
                <a:schemeClr val="dk2"/>
              </a:solidFill>
              <a:latin typeface="Arial"/>
              <a:ea typeface="Arial"/>
              <a:cs typeface="Arial"/>
              <a:sym typeface="Arial"/>
            </a:endParaRPr>
          </a:p>
          <a:p>
            <a:pPr indent="0" lvl="0" marL="0" rtl="0" algn="l">
              <a:spcBef>
                <a:spcPts val="1200"/>
              </a:spcBef>
              <a:spcAft>
                <a:spcPts val="0"/>
              </a:spcAft>
              <a:buNone/>
            </a:pPr>
            <a:r>
              <a:rPr lang="en" sz="1400">
                <a:solidFill>
                  <a:schemeClr val="dk2"/>
                </a:solidFill>
                <a:latin typeface="Arial"/>
                <a:ea typeface="Arial"/>
                <a:cs typeface="Arial"/>
                <a:sym typeface="Arial"/>
              </a:rPr>
              <a:t>Complete</a:t>
            </a:r>
            <a:r>
              <a:rPr lang="en" sz="1400">
                <a:solidFill>
                  <a:schemeClr val="dk2"/>
                </a:solidFill>
                <a:latin typeface="Arial"/>
                <a:ea typeface="Arial"/>
                <a:cs typeface="Arial"/>
                <a:sym typeface="Arial"/>
              </a:rPr>
              <a:t> low fidelity version: </a:t>
            </a:r>
            <a:r>
              <a:rPr lang="en" sz="1400" u="sng">
                <a:solidFill>
                  <a:schemeClr val="hlink"/>
                </a:solidFill>
                <a:latin typeface="Arial"/>
                <a:ea typeface="Arial"/>
                <a:cs typeface="Arial"/>
                <a:sym typeface="Arial"/>
                <a:hlinkClick r:id="rId4"/>
              </a:rPr>
              <a:t>Figma low fidelity wireframe - craigslist redesign</a:t>
            </a:r>
            <a:endParaRPr sz="1400">
              <a:solidFill>
                <a:schemeClr val="dk2"/>
              </a:solidFill>
              <a:latin typeface="Arial"/>
              <a:ea typeface="Arial"/>
              <a:cs typeface="Arial"/>
              <a:sym typeface="Arial"/>
            </a:endParaRPr>
          </a:p>
          <a:p>
            <a:pPr indent="0" lvl="0" marL="0" rtl="0" algn="l">
              <a:spcBef>
                <a:spcPts val="1200"/>
              </a:spcBef>
              <a:spcAft>
                <a:spcPts val="0"/>
              </a:spcAft>
              <a:buNone/>
            </a:pPr>
            <a:r>
              <a:rPr lang="en" sz="1400">
                <a:solidFill>
                  <a:schemeClr val="dk2"/>
                </a:solidFill>
                <a:latin typeface="Arial"/>
                <a:ea typeface="Arial"/>
                <a:cs typeface="Arial"/>
                <a:sym typeface="Arial"/>
              </a:rPr>
              <a:t>Complete high fidelity version: </a:t>
            </a:r>
            <a:r>
              <a:rPr lang="en" sz="1400" u="sng">
                <a:solidFill>
                  <a:schemeClr val="hlink"/>
                </a:solidFill>
                <a:latin typeface="Arial"/>
                <a:ea typeface="Arial"/>
                <a:cs typeface="Arial"/>
                <a:sym typeface="Arial"/>
                <a:hlinkClick r:id="rId5"/>
              </a:rPr>
              <a:t>Figma high fidelity wireframe - craigslist redesign</a:t>
            </a:r>
            <a:r>
              <a:rPr lang="en" sz="1400">
                <a:solidFill>
                  <a:schemeClr val="dk2"/>
                </a:solidFill>
                <a:latin typeface="Arial"/>
                <a:ea typeface="Arial"/>
                <a:cs typeface="Arial"/>
                <a:sym typeface="Arial"/>
              </a:rPr>
              <a:t> </a:t>
            </a:r>
            <a:endParaRPr sz="1400">
              <a:solidFill>
                <a:schemeClr val="dk2"/>
              </a:solidFill>
              <a:latin typeface="Arial"/>
              <a:ea typeface="Arial"/>
              <a:cs typeface="Arial"/>
              <a:sym typeface="Arial"/>
            </a:endParaRPr>
          </a:p>
          <a:p>
            <a:pPr indent="0" lvl="0" marL="0" rtl="0" algn="l">
              <a:spcBef>
                <a:spcPts val="1200"/>
              </a:spcBef>
              <a:spcAft>
                <a:spcPts val="1200"/>
              </a:spcAft>
              <a:buNone/>
            </a:pPr>
            <a:r>
              <a:t/>
            </a:r>
            <a:endParaRPr sz="1400">
              <a:solidFill>
                <a:schemeClr val="dk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19"/>
          <p:cNvPicPr preferRelativeResize="0"/>
          <p:nvPr/>
        </p:nvPicPr>
        <p:blipFill>
          <a:blip r:embed="rId3">
            <a:alphaModFix/>
          </a:blip>
          <a:stretch>
            <a:fillRect/>
          </a:stretch>
        </p:blipFill>
        <p:spPr>
          <a:xfrm>
            <a:off x="587250" y="535200"/>
            <a:ext cx="2377275" cy="4525799"/>
          </a:xfrm>
          <a:prstGeom prst="rect">
            <a:avLst/>
          </a:prstGeom>
          <a:noFill/>
          <a:ln>
            <a:noFill/>
          </a:ln>
        </p:spPr>
      </p:pic>
      <p:pic>
        <p:nvPicPr>
          <p:cNvPr id="126" name="Google Shape;126;p19"/>
          <p:cNvPicPr preferRelativeResize="0"/>
          <p:nvPr/>
        </p:nvPicPr>
        <p:blipFill>
          <a:blip r:embed="rId4">
            <a:alphaModFix/>
          </a:blip>
          <a:stretch>
            <a:fillRect/>
          </a:stretch>
        </p:blipFill>
        <p:spPr>
          <a:xfrm>
            <a:off x="3539075" y="530200"/>
            <a:ext cx="2249788" cy="4535800"/>
          </a:xfrm>
          <a:prstGeom prst="rect">
            <a:avLst/>
          </a:prstGeom>
          <a:noFill/>
          <a:ln>
            <a:noFill/>
          </a:ln>
        </p:spPr>
      </p:pic>
      <p:pic>
        <p:nvPicPr>
          <p:cNvPr id="127" name="Google Shape;127;p19"/>
          <p:cNvPicPr preferRelativeResize="0"/>
          <p:nvPr/>
        </p:nvPicPr>
        <p:blipFill rotWithShape="1">
          <a:blip r:embed="rId5">
            <a:alphaModFix/>
          </a:blip>
          <a:srcRect b="0" l="0" r="0" t="0"/>
          <a:stretch/>
        </p:blipFill>
        <p:spPr>
          <a:xfrm>
            <a:off x="6363425" y="530200"/>
            <a:ext cx="2152901" cy="45357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20"/>
          <p:cNvPicPr preferRelativeResize="0"/>
          <p:nvPr/>
        </p:nvPicPr>
        <p:blipFill>
          <a:blip r:embed="rId3">
            <a:alphaModFix/>
          </a:blip>
          <a:stretch>
            <a:fillRect/>
          </a:stretch>
        </p:blipFill>
        <p:spPr>
          <a:xfrm>
            <a:off x="554500" y="528125"/>
            <a:ext cx="2428875" cy="4534600"/>
          </a:xfrm>
          <a:prstGeom prst="rect">
            <a:avLst/>
          </a:prstGeom>
          <a:noFill/>
          <a:ln>
            <a:noFill/>
          </a:ln>
        </p:spPr>
      </p:pic>
      <p:pic>
        <p:nvPicPr>
          <p:cNvPr id="133" name="Google Shape;133;p20"/>
          <p:cNvPicPr preferRelativeResize="0"/>
          <p:nvPr/>
        </p:nvPicPr>
        <p:blipFill>
          <a:blip r:embed="rId4">
            <a:alphaModFix/>
          </a:blip>
          <a:stretch>
            <a:fillRect/>
          </a:stretch>
        </p:blipFill>
        <p:spPr>
          <a:xfrm>
            <a:off x="3578212" y="528125"/>
            <a:ext cx="2190925" cy="4534600"/>
          </a:xfrm>
          <a:prstGeom prst="rect">
            <a:avLst/>
          </a:prstGeom>
          <a:noFill/>
          <a:ln>
            <a:noFill/>
          </a:ln>
        </p:spPr>
      </p:pic>
      <p:pic>
        <p:nvPicPr>
          <p:cNvPr id="134" name="Google Shape;134;p20"/>
          <p:cNvPicPr preferRelativeResize="0"/>
          <p:nvPr/>
        </p:nvPicPr>
        <p:blipFill>
          <a:blip r:embed="rId5">
            <a:alphaModFix/>
          </a:blip>
          <a:stretch>
            <a:fillRect/>
          </a:stretch>
        </p:blipFill>
        <p:spPr>
          <a:xfrm>
            <a:off x="6363975" y="528125"/>
            <a:ext cx="2190925" cy="45345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21"/>
          <p:cNvPicPr preferRelativeResize="0"/>
          <p:nvPr/>
        </p:nvPicPr>
        <p:blipFill>
          <a:blip r:embed="rId3">
            <a:alphaModFix/>
          </a:blip>
          <a:stretch>
            <a:fillRect/>
          </a:stretch>
        </p:blipFill>
        <p:spPr>
          <a:xfrm>
            <a:off x="526975" y="524400"/>
            <a:ext cx="2437550" cy="4516375"/>
          </a:xfrm>
          <a:prstGeom prst="rect">
            <a:avLst/>
          </a:prstGeom>
          <a:noFill/>
          <a:ln>
            <a:noFill/>
          </a:ln>
        </p:spPr>
      </p:pic>
      <p:pic>
        <p:nvPicPr>
          <p:cNvPr id="140" name="Google Shape;140;p21"/>
          <p:cNvPicPr preferRelativeResize="0"/>
          <p:nvPr/>
        </p:nvPicPr>
        <p:blipFill rotWithShape="1">
          <a:blip r:embed="rId4">
            <a:alphaModFix/>
          </a:blip>
          <a:srcRect b="0" l="0" r="0" t="0"/>
          <a:stretch/>
        </p:blipFill>
        <p:spPr>
          <a:xfrm>
            <a:off x="3544912" y="524400"/>
            <a:ext cx="2266950" cy="4516375"/>
          </a:xfrm>
          <a:prstGeom prst="rect">
            <a:avLst/>
          </a:prstGeom>
          <a:noFill/>
          <a:ln>
            <a:noFill/>
          </a:ln>
        </p:spPr>
      </p:pic>
      <p:pic>
        <p:nvPicPr>
          <p:cNvPr id="141" name="Google Shape;141;p21"/>
          <p:cNvPicPr preferRelativeResize="0"/>
          <p:nvPr/>
        </p:nvPicPr>
        <p:blipFill>
          <a:blip r:embed="rId5">
            <a:alphaModFix/>
          </a:blip>
          <a:stretch>
            <a:fillRect/>
          </a:stretch>
        </p:blipFill>
        <p:spPr>
          <a:xfrm>
            <a:off x="6392250" y="524400"/>
            <a:ext cx="2202125" cy="4516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